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610" r:id="rId5"/>
    <p:sldId id="611" r:id="rId6"/>
    <p:sldId id="622" r:id="rId7"/>
    <p:sldId id="623" r:id="rId8"/>
    <p:sldId id="624" r:id="rId9"/>
    <p:sldId id="632" r:id="rId10"/>
    <p:sldId id="625" r:id="rId11"/>
    <p:sldId id="629" r:id="rId12"/>
    <p:sldId id="626" r:id="rId13"/>
    <p:sldId id="630" r:id="rId14"/>
    <p:sldId id="631"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1B3"/>
    <a:srgbClr val="011F54"/>
    <a:srgbClr val="9FCB97"/>
    <a:srgbClr val="187D8C"/>
    <a:srgbClr val="D7C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55B989-189B-40E9-BC82-82CB57FE070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B538FB08-36A6-40E1-B424-97C6EA7B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34DE00F-9E6B-425C-902F-DA839488A89E}"/>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5" name="Plassholder for bunntekst 4">
            <a:extLst>
              <a:ext uri="{FF2B5EF4-FFF2-40B4-BE49-F238E27FC236}">
                <a16:creationId xmlns:a16="http://schemas.microsoft.com/office/drawing/2014/main" id="{E4886246-315C-4B16-8177-606EE3B68E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10CAA09-C8F1-4DF0-A30D-6570A6083968}"/>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284015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025A8D-7D8D-4B45-BE8C-CA78F73710A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E7DE24B1-7F6F-4314-98AD-F5D224F4440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F4BF13-E261-4B9C-9604-2B99AAD87BB6}"/>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5" name="Plassholder for bunntekst 4">
            <a:extLst>
              <a:ext uri="{FF2B5EF4-FFF2-40B4-BE49-F238E27FC236}">
                <a16:creationId xmlns:a16="http://schemas.microsoft.com/office/drawing/2014/main" id="{C071DC0C-66CD-4E61-A062-032E56AF2FF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5888CF3-8CEE-4334-8E95-67F02C9C6D1D}"/>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74941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121DD95-9E2C-40EA-BE1E-1730D84F49D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3150544-25ED-4F3E-B2E0-B4253E41117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49F631-25D8-4AA1-97D2-3C2ADDE3B749}"/>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5" name="Plassholder for bunntekst 4">
            <a:extLst>
              <a:ext uri="{FF2B5EF4-FFF2-40B4-BE49-F238E27FC236}">
                <a16:creationId xmlns:a16="http://schemas.microsoft.com/office/drawing/2014/main" id="{2D70EB4D-883B-46C3-8911-F7D208F44F7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CA85633-CB2B-4646-B944-CF4DAF2C0E30}"/>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253208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3CAD32-D22A-46B5-A00A-816438A4B81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DA3A05D-C1CE-4A2B-B717-AB3E35ACDC9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F772A79-E12D-4CA8-B488-CD31545FCB3F}"/>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5" name="Plassholder for bunntekst 4">
            <a:extLst>
              <a:ext uri="{FF2B5EF4-FFF2-40B4-BE49-F238E27FC236}">
                <a16:creationId xmlns:a16="http://schemas.microsoft.com/office/drawing/2014/main" id="{D2501E7D-A42C-4B60-B379-2D06D7838C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6E1C81F-B769-4FC2-87C8-CC473E713DE4}"/>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29629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BE64D0-D5DB-4FC6-BE8F-0A3F769BF62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1B21104-193C-409D-8B86-11E023D79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C24672A-E470-4368-83FE-5F386BC72D7D}"/>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5" name="Plassholder for bunntekst 4">
            <a:extLst>
              <a:ext uri="{FF2B5EF4-FFF2-40B4-BE49-F238E27FC236}">
                <a16:creationId xmlns:a16="http://schemas.microsoft.com/office/drawing/2014/main" id="{90D37EB2-9F4E-45C3-95A6-A3748EC0082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F6C61D-11D9-43E1-91E0-806DF9977B93}"/>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15177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30D2A3-9BD7-40EC-A022-8E6C328897E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5F3206A-EA1D-49A3-A465-E1486F3C48AC}"/>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40652FD-D2F4-4809-AD1D-6A16EE1C487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8512955-0479-48FD-9E54-2211E9A77FF9}"/>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6" name="Plassholder for bunntekst 5">
            <a:extLst>
              <a:ext uri="{FF2B5EF4-FFF2-40B4-BE49-F238E27FC236}">
                <a16:creationId xmlns:a16="http://schemas.microsoft.com/office/drawing/2014/main" id="{7FDA2818-1C3F-4BDE-928F-9C37E09E2C7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69F59CD-E154-44D4-AC1A-4DC4C9E4A6ED}"/>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168038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6A1984-ACD4-4F32-979D-6335F8640A3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B066BD4-A425-4C41-8433-0E178635A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961393A-5108-43ED-9EC3-A6C49519F5B5}"/>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1B41340-543B-4C47-8006-05F9A9DF1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13A10F0-FA46-4EA6-9941-5CF7C2C009C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A624601-AE84-4E22-8D5E-B9FEA8C5EF7B}"/>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8" name="Plassholder for bunntekst 7">
            <a:extLst>
              <a:ext uri="{FF2B5EF4-FFF2-40B4-BE49-F238E27FC236}">
                <a16:creationId xmlns:a16="http://schemas.microsoft.com/office/drawing/2014/main" id="{A8D4D693-F817-4ADB-B979-E205DA35F2F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DAE9E09-56EF-41CC-8E9B-E52CA861239D}"/>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148847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0434FD-8850-494E-B4F5-93E2D63E2A9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DB212B4-AC0F-484D-B8DB-A808E43CEFAB}"/>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4" name="Plassholder for bunntekst 3">
            <a:extLst>
              <a:ext uri="{FF2B5EF4-FFF2-40B4-BE49-F238E27FC236}">
                <a16:creationId xmlns:a16="http://schemas.microsoft.com/office/drawing/2014/main" id="{EEF55B79-4564-4EFC-BCC9-69DAA3CA3FD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6F99829-8BDA-41FF-B93C-A54F9404A55A}"/>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315257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74E730B-E014-4F6C-AD9A-13CC97EBC959}"/>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3" name="Plassholder for bunntekst 2">
            <a:extLst>
              <a:ext uri="{FF2B5EF4-FFF2-40B4-BE49-F238E27FC236}">
                <a16:creationId xmlns:a16="http://schemas.microsoft.com/office/drawing/2014/main" id="{F5DA96BB-E290-423F-A562-CBBBD02BAEE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57B116D-0519-44A7-AE8A-8F89C7F2B8BC}"/>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423421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94960A-F429-4C24-859C-3C6E9F12F62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8B88B3E-2EA6-4B17-BCCE-95073696F4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B022AB0-60C1-4D74-98F6-BE2503325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1B1B1EC-F1B2-474F-9FAE-2B307EF9F753}"/>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6" name="Plassholder for bunntekst 5">
            <a:extLst>
              <a:ext uri="{FF2B5EF4-FFF2-40B4-BE49-F238E27FC236}">
                <a16:creationId xmlns:a16="http://schemas.microsoft.com/office/drawing/2014/main" id="{0486A9DC-825E-4C55-ABE9-CD17878409C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AA8825-97F1-48BC-824C-1E50355C6A93}"/>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216903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9354A-BDA9-43C8-955E-406FA187297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B8DEA25-6979-45AA-A364-62116A84B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3B77289-3F8C-48C8-A38C-FD0F47E90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F9AA0C5-1F17-4086-9547-6C4CA35CE849}"/>
              </a:ext>
            </a:extLst>
          </p:cNvPr>
          <p:cNvSpPr>
            <a:spLocks noGrp="1"/>
          </p:cNvSpPr>
          <p:nvPr>
            <p:ph type="dt" sz="half" idx="10"/>
          </p:nvPr>
        </p:nvSpPr>
        <p:spPr/>
        <p:txBody>
          <a:bodyPr/>
          <a:lstStyle/>
          <a:p>
            <a:fld id="{FA784D08-0583-4363-BB45-F29BF7250750}" type="datetimeFigureOut">
              <a:rPr lang="nb-NO" smtClean="0"/>
              <a:t>05.11.2025</a:t>
            </a:fld>
            <a:endParaRPr lang="nb-NO"/>
          </a:p>
        </p:txBody>
      </p:sp>
      <p:sp>
        <p:nvSpPr>
          <p:cNvPr id="6" name="Plassholder for bunntekst 5">
            <a:extLst>
              <a:ext uri="{FF2B5EF4-FFF2-40B4-BE49-F238E27FC236}">
                <a16:creationId xmlns:a16="http://schemas.microsoft.com/office/drawing/2014/main" id="{B6798C2F-9B54-47AC-982A-F7FCAA246E5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B909171-435E-4736-A7BB-43AD6939A7E6}"/>
              </a:ext>
            </a:extLst>
          </p:cNvPr>
          <p:cNvSpPr>
            <a:spLocks noGrp="1"/>
          </p:cNvSpPr>
          <p:nvPr>
            <p:ph type="sldNum" sz="quarter" idx="12"/>
          </p:nvPr>
        </p:nvSpPr>
        <p:spPr/>
        <p:txBody>
          <a:bodyPr/>
          <a:lstStyle/>
          <a:p>
            <a:fld id="{901CF2BE-4D2A-4CA9-B5A3-93578AF9CBAF}" type="slidenum">
              <a:rPr lang="nb-NO" smtClean="0"/>
              <a:t>‹#›</a:t>
            </a:fld>
            <a:endParaRPr lang="nb-NO"/>
          </a:p>
        </p:txBody>
      </p:sp>
    </p:spTree>
    <p:extLst>
      <p:ext uri="{BB962C8B-B14F-4D97-AF65-F5344CB8AC3E}">
        <p14:creationId xmlns:p14="http://schemas.microsoft.com/office/powerpoint/2010/main" val="205589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D8B656D-0CDA-4EC5-AB74-E2A6FA162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2842786F-D477-4B2F-ADF1-E8E7C992E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A909953-EAA9-40D2-9572-AD1B48A2E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84D08-0583-4363-BB45-F29BF7250750}" type="datetimeFigureOut">
              <a:rPr lang="nb-NO" smtClean="0"/>
              <a:t>05.11.2025</a:t>
            </a:fld>
            <a:endParaRPr lang="nb-NO"/>
          </a:p>
        </p:txBody>
      </p:sp>
      <p:sp>
        <p:nvSpPr>
          <p:cNvPr id="5" name="Plassholder for bunntekst 4">
            <a:extLst>
              <a:ext uri="{FF2B5EF4-FFF2-40B4-BE49-F238E27FC236}">
                <a16:creationId xmlns:a16="http://schemas.microsoft.com/office/drawing/2014/main" id="{1C7E4909-574D-4BAE-AC6B-F6E16946C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F818F7B-D89C-412D-8CEB-E8E566573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CF2BE-4D2A-4CA9-B5A3-93578AF9CBAF}" type="slidenum">
              <a:rPr lang="nb-NO" smtClean="0"/>
              <a:t>‹#›</a:t>
            </a:fld>
            <a:endParaRPr lang="nb-NO"/>
          </a:p>
        </p:txBody>
      </p:sp>
    </p:spTree>
    <p:extLst>
      <p:ext uri="{BB962C8B-B14F-4D97-AF65-F5344CB8AC3E}">
        <p14:creationId xmlns:p14="http://schemas.microsoft.com/office/powerpoint/2010/main" val="186693410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10" name="TekstSylinder 9">
            <a:extLst>
              <a:ext uri="{FF2B5EF4-FFF2-40B4-BE49-F238E27FC236}">
                <a16:creationId xmlns:a16="http://schemas.microsoft.com/office/drawing/2014/main" id="{8F486089-883D-4057-9DE0-C1E25A59743C}"/>
              </a:ext>
            </a:extLst>
          </p:cNvPr>
          <p:cNvSpPr txBox="1"/>
          <p:nvPr/>
        </p:nvSpPr>
        <p:spPr>
          <a:xfrm>
            <a:off x="8305800" y="3429000"/>
            <a:ext cx="3717179" cy="327726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nb-NO" sz="2000"/>
              <a:t>Kenneth Blom</a:t>
            </a:r>
            <a:br>
              <a:rPr lang="nb-NO" sz="2000" i="1"/>
            </a:br>
            <a:r>
              <a:rPr lang="nb-NO" sz="2000" i="1"/>
              <a:t>De som ble tilbake</a:t>
            </a:r>
            <a:br>
              <a:rPr lang="nb-NO" sz="2000" i="1"/>
            </a:br>
            <a:r>
              <a:rPr lang="nb-NO" sz="2000"/>
              <a:t>2000</a:t>
            </a:r>
            <a:br>
              <a:rPr lang="nb-NO" sz="2000"/>
            </a:br>
            <a:r>
              <a:rPr lang="nb-NO" sz="2000"/>
              <a:t>200 x 215 cm</a:t>
            </a:r>
            <a:br>
              <a:rPr lang="en-US" sz="2000">
                <a:ea typeface="+mj-ea"/>
                <a:cs typeface="+mj-cs"/>
              </a:rPr>
            </a:br>
            <a:endParaRPr lang="en-US" sz="2000">
              <a:ea typeface="+mj-ea"/>
              <a:cs typeface="+mj-cs"/>
            </a:endParaRPr>
          </a:p>
        </p:txBody>
      </p:sp>
      <p:pic>
        <p:nvPicPr>
          <p:cNvPr id="4" name="Bilde 3" descr="Et bilde som inneholder tekst, tegning, vår&#10;&#10;Automatisk generert beskrivelse">
            <a:extLst>
              <a:ext uri="{FF2B5EF4-FFF2-40B4-BE49-F238E27FC236}">
                <a16:creationId xmlns:a16="http://schemas.microsoft.com/office/drawing/2014/main" id="{96B56A2B-646C-4B16-AA0B-124B3DCEC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1849"/>
            <a:ext cx="12745615" cy="10642589"/>
          </a:xfrm>
          <a:prstGeom prst="rect">
            <a:avLst/>
          </a:prstGeom>
        </p:spPr>
      </p:pic>
      <p:sp>
        <p:nvSpPr>
          <p:cNvPr id="5" name="TekstSylinder 4">
            <a:extLst>
              <a:ext uri="{FF2B5EF4-FFF2-40B4-BE49-F238E27FC236}">
                <a16:creationId xmlns:a16="http://schemas.microsoft.com/office/drawing/2014/main" id="{1511E995-E4CE-CDD6-B9F6-86E1E4B88C2D}"/>
              </a:ext>
            </a:extLst>
          </p:cNvPr>
          <p:cNvSpPr txBox="1"/>
          <p:nvPr/>
        </p:nvSpPr>
        <p:spPr>
          <a:xfrm>
            <a:off x="289249" y="499893"/>
            <a:ext cx="7071585" cy="3016210"/>
          </a:xfrm>
          <a:prstGeom prst="rect">
            <a:avLst/>
          </a:prstGeom>
          <a:noFill/>
        </p:spPr>
        <p:txBody>
          <a:bodyPr wrap="square" lIns="91440" tIns="45720" rIns="91440" bIns="45720" rtlCol="0" anchor="t">
            <a:spAutoFit/>
          </a:bodyPr>
          <a:lstStyle/>
          <a:p>
            <a:r>
              <a:rPr lang="nb-NO" sz="4400" b="1" dirty="0">
                <a:latin typeface="+mj-lt"/>
              </a:rPr>
              <a:t>Punktliste til gjennomgang for elever og lærere </a:t>
            </a:r>
            <a:endParaRPr lang="nb-NO" sz="4400" b="1" dirty="0">
              <a:latin typeface="Calibri" panose="020F0502020204030204"/>
              <a:ea typeface="Calibri"/>
              <a:cs typeface="Calibri"/>
            </a:endParaRPr>
          </a:p>
          <a:p>
            <a:br>
              <a:rPr lang="nb-NO" dirty="0"/>
            </a:br>
            <a:r>
              <a:rPr lang="nb-NO" sz="2800" dirty="0"/>
              <a:t>Legges til grunn for veiledning og dialog </a:t>
            </a:r>
            <a:endParaRPr lang="nb-NO" sz="2800" dirty="0">
              <a:ea typeface="Calibri"/>
              <a:cs typeface="Calibri"/>
            </a:endParaRPr>
          </a:p>
          <a:p>
            <a:r>
              <a:rPr lang="nb-NO" sz="2800" dirty="0"/>
              <a:t>i arbeidet med hovedoppgaver </a:t>
            </a:r>
          </a:p>
          <a:p>
            <a:r>
              <a:rPr lang="nb-NO" sz="2800" dirty="0"/>
              <a:t>og semesteroppgaver</a:t>
            </a:r>
            <a:endParaRPr lang="nb-NO" sz="2800" dirty="0">
              <a:ea typeface="Calibri"/>
              <a:cs typeface="Calibri"/>
            </a:endParaRPr>
          </a:p>
        </p:txBody>
      </p:sp>
    </p:spTree>
    <p:extLst>
      <p:ext uri="{BB962C8B-B14F-4D97-AF65-F5344CB8AC3E}">
        <p14:creationId xmlns:p14="http://schemas.microsoft.com/office/powerpoint/2010/main" val="292368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6" name="TekstSylinder 5">
            <a:extLst>
              <a:ext uri="{FF2B5EF4-FFF2-40B4-BE49-F238E27FC236}">
                <a16:creationId xmlns:a16="http://schemas.microsoft.com/office/drawing/2014/main" id="{3DC60D90-20F5-26C9-C911-13E32A6D304A}"/>
              </a:ext>
            </a:extLst>
          </p:cNvPr>
          <p:cNvSpPr txBox="1"/>
          <p:nvPr/>
        </p:nvSpPr>
        <p:spPr>
          <a:xfrm>
            <a:off x="7518081" y="929811"/>
            <a:ext cx="4090697" cy="553998"/>
          </a:xfrm>
          <a:prstGeom prst="rect">
            <a:avLst/>
          </a:prstGeom>
          <a:noFill/>
        </p:spPr>
        <p:txBody>
          <a:bodyPr wrap="square" rtlCol="0">
            <a:spAutoFit/>
          </a:bodyPr>
          <a:lstStyle/>
          <a:p>
            <a:r>
              <a:rPr lang="nb-NO" sz="3000">
                <a:latin typeface="+mj-lt"/>
              </a:rPr>
              <a:t>Er det skikkelig oppheng?</a:t>
            </a:r>
          </a:p>
        </p:txBody>
      </p:sp>
      <p:pic>
        <p:nvPicPr>
          <p:cNvPr id="10" name="Bilde 9" descr="Et bilde som inneholder veske, tilbehør, Bagasje og bager&#10;&#10;Automatisk generert beskrivelse">
            <a:extLst>
              <a:ext uri="{FF2B5EF4-FFF2-40B4-BE49-F238E27FC236}">
                <a16:creationId xmlns:a16="http://schemas.microsoft.com/office/drawing/2014/main" id="{98756E48-339F-158C-D573-5430D6E52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78" y="339900"/>
            <a:ext cx="3267739" cy="5492972"/>
          </a:xfrm>
          <a:prstGeom prst="rect">
            <a:avLst/>
          </a:prstGeom>
        </p:spPr>
      </p:pic>
      <p:pic>
        <p:nvPicPr>
          <p:cNvPr id="13" name="Bilde 12" descr="Et bilde som inneholder gulv, tan, tregulv, kryssfinér&#10;&#10;Automatisk generert beskrivelse">
            <a:extLst>
              <a:ext uri="{FF2B5EF4-FFF2-40B4-BE49-F238E27FC236}">
                <a16:creationId xmlns:a16="http://schemas.microsoft.com/office/drawing/2014/main" id="{8234005B-D72A-AB5D-A252-FDB010E69607}"/>
              </a:ext>
            </a:extLst>
          </p:cNvPr>
          <p:cNvPicPr>
            <a:picLocks noChangeAspect="1"/>
          </p:cNvPicPr>
          <p:nvPr/>
        </p:nvPicPr>
        <p:blipFill rotWithShape="1">
          <a:blip r:embed="rId4">
            <a:extLst>
              <a:ext uri="{28A0092B-C50C-407E-A947-70E740481C1C}">
                <a14:useLocalDpi xmlns:a14="http://schemas.microsoft.com/office/drawing/2010/main" val="0"/>
              </a:ext>
            </a:extLst>
          </a:blip>
          <a:srcRect t="15360" b="33296"/>
          <a:stretch/>
        </p:blipFill>
        <p:spPr>
          <a:xfrm>
            <a:off x="6622440" y="3346869"/>
            <a:ext cx="3438442" cy="3136491"/>
          </a:xfrm>
          <a:prstGeom prst="rect">
            <a:avLst/>
          </a:prstGeom>
        </p:spPr>
      </p:pic>
      <p:pic>
        <p:nvPicPr>
          <p:cNvPr id="16" name="Bilde 15" descr="Et bilde som inneholder tre, innendørs, gulv, kryssfinér&#10;&#10;Automatisk generert beskrivelse">
            <a:extLst>
              <a:ext uri="{FF2B5EF4-FFF2-40B4-BE49-F238E27FC236}">
                <a16:creationId xmlns:a16="http://schemas.microsoft.com/office/drawing/2014/main" id="{0ACB0F44-7150-5EE6-EA5C-B89667809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5844" y="374639"/>
            <a:ext cx="3432345" cy="6108721"/>
          </a:xfrm>
          <a:prstGeom prst="rect">
            <a:avLst/>
          </a:prstGeom>
        </p:spPr>
      </p:pic>
    </p:spTree>
    <p:extLst>
      <p:ext uri="{BB962C8B-B14F-4D97-AF65-F5344CB8AC3E}">
        <p14:creationId xmlns:p14="http://schemas.microsoft.com/office/powerpoint/2010/main" val="70661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6" name="TekstSylinder 5">
            <a:extLst>
              <a:ext uri="{FF2B5EF4-FFF2-40B4-BE49-F238E27FC236}">
                <a16:creationId xmlns:a16="http://schemas.microsoft.com/office/drawing/2014/main" id="{3DC60D90-20F5-26C9-C911-13E32A6D304A}"/>
              </a:ext>
            </a:extLst>
          </p:cNvPr>
          <p:cNvSpPr txBox="1"/>
          <p:nvPr/>
        </p:nvSpPr>
        <p:spPr>
          <a:xfrm>
            <a:off x="7518081" y="929811"/>
            <a:ext cx="4090697" cy="553998"/>
          </a:xfrm>
          <a:prstGeom prst="rect">
            <a:avLst/>
          </a:prstGeom>
          <a:noFill/>
        </p:spPr>
        <p:txBody>
          <a:bodyPr wrap="square" rtlCol="0">
            <a:spAutoFit/>
          </a:bodyPr>
          <a:lstStyle/>
          <a:p>
            <a:r>
              <a:rPr lang="nb-NO" sz="3000">
                <a:latin typeface="+mj-lt"/>
              </a:rPr>
              <a:t>Er det skikkelig oppheng?</a:t>
            </a:r>
          </a:p>
        </p:txBody>
      </p:sp>
      <p:grpSp>
        <p:nvGrpSpPr>
          <p:cNvPr id="2" name="Gruppe 1">
            <a:extLst>
              <a:ext uri="{FF2B5EF4-FFF2-40B4-BE49-F238E27FC236}">
                <a16:creationId xmlns:a16="http://schemas.microsoft.com/office/drawing/2014/main" id="{EFB658C7-92CA-4D8E-ACBA-DC2D08383997}"/>
              </a:ext>
            </a:extLst>
          </p:cNvPr>
          <p:cNvGrpSpPr/>
          <p:nvPr/>
        </p:nvGrpSpPr>
        <p:grpSpPr>
          <a:xfrm>
            <a:off x="7622580" y="1688737"/>
            <a:ext cx="1073020" cy="1110550"/>
            <a:chOff x="8259536" y="3795032"/>
            <a:chExt cx="1073020" cy="1110550"/>
          </a:xfrm>
        </p:grpSpPr>
        <p:sp>
          <p:nvSpPr>
            <p:cNvPr id="8" name="Rektangel 7">
              <a:extLst>
                <a:ext uri="{FF2B5EF4-FFF2-40B4-BE49-F238E27FC236}">
                  <a16:creationId xmlns:a16="http://schemas.microsoft.com/office/drawing/2014/main" id="{4C3237B3-6BDA-CB3A-3D5F-7064F179BA61}"/>
                </a:ext>
              </a:extLst>
            </p:cNvPr>
            <p:cNvSpPr/>
            <p:nvPr/>
          </p:nvSpPr>
          <p:spPr>
            <a:xfrm>
              <a:off x="8259536" y="3795032"/>
              <a:ext cx="1073020" cy="10823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Frihåndsform: figur 8">
              <a:extLst>
                <a:ext uri="{FF2B5EF4-FFF2-40B4-BE49-F238E27FC236}">
                  <a16:creationId xmlns:a16="http://schemas.microsoft.com/office/drawing/2014/main" id="{445E5780-27A5-A386-A370-D620DF819252}"/>
                </a:ext>
              </a:extLst>
            </p:cNvPr>
            <p:cNvSpPr/>
            <p:nvPr/>
          </p:nvSpPr>
          <p:spPr>
            <a:xfrm>
              <a:off x="8420100" y="3906639"/>
              <a:ext cx="865964" cy="998943"/>
            </a:xfrm>
            <a:custGeom>
              <a:avLst/>
              <a:gdLst>
                <a:gd name="connsiteX0" fmla="*/ 0 w 774602"/>
                <a:gd name="connsiteY0" fmla="*/ 0 h 942599"/>
                <a:gd name="connsiteX1" fmla="*/ 774441 w 774602"/>
                <a:gd name="connsiteY1" fmla="*/ 942392 h 942599"/>
                <a:gd name="connsiteX2" fmla="*/ 74645 w 774602"/>
                <a:gd name="connsiteY2" fmla="*/ 93306 h 942599"/>
                <a:gd name="connsiteX3" fmla="*/ 74645 w 774602"/>
                <a:gd name="connsiteY3" fmla="*/ 93306 h 942599"/>
              </a:gdLst>
              <a:ahLst/>
              <a:cxnLst>
                <a:cxn ang="0">
                  <a:pos x="connsiteX0" y="connsiteY0"/>
                </a:cxn>
                <a:cxn ang="0">
                  <a:pos x="connsiteX1" y="connsiteY1"/>
                </a:cxn>
                <a:cxn ang="0">
                  <a:pos x="connsiteX2" y="connsiteY2"/>
                </a:cxn>
                <a:cxn ang="0">
                  <a:pos x="connsiteX3" y="connsiteY3"/>
                </a:cxn>
              </a:cxnLst>
              <a:rect l="l" t="t" r="r" b="b"/>
              <a:pathLst>
                <a:path w="774602" h="942599">
                  <a:moveTo>
                    <a:pt x="0" y="0"/>
                  </a:moveTo>
                  <a:lnTo>
                    <a:pt x="774441" y="942392"/>
                  </a:lnTo>
                  <a:cubicBezTo>
                    <a:pt x="786882" y="957943"/>
                    <a:pt x="74645" y="93306"/>
                    <a:pt x="74645" y="93306"/>
                  </a:cubicBezTo>
                  <a:lnTo>
                    <a:pt x="74645" y="93306"/>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Frihåndsform: figur 10">
              <a:extLst>
                <a:ext uri="{FF2B5EF4-FFF2-40B4-BE49-F238E27FC236}">
                  <a16:creationId xmlns:a16="http://schemas.microsoft.com/office/drawing/2014/main" id="{95286FFC-6D7F-1B0B-1259-84810DC5D329}"/>
                </a:ext>
              </a:extLst>
            </p:cNvPr>
            <p:cNvSpPr/>
            <p:nvPr/>
          </p:nvSpPr>
          <p:spPr>
            <a:xfrm>
              <a:off x="8304513" y="3869677"/>
              <a:ext cx="981551" cy="985035"/>
            </a:xfrm>
            <a:custGeom>
              <a:avLst/>
              <a:gdLst>
                <a:gd name="connsiteX0" fmla="*/ 841431 w 841431"/>
                <a:gd name="connsiteY0" fmla="*/ 0 h 817084"/>
                <a:gd name="connsiteX1" fmla="*/ 132304 w 841431"/>
                <a:gd name="connsiteY1" fmla="*/ 709127 h 817084"/>
                <a:gd name="connsiteX2" fmla="*/ 1676 w 841431"/>
                <a:gd name="connsiteY2" fmla="*/ 802433 h 817084"/>
              </a:gdLst>
              <a:ahLst/>
              <a:cxnLst>
                <a:cxn ang="0">
                  <a:pos x="connsiteX0" y="connsiteY0"/>
                </a:cxn>
                <a:cxn ang="0">
                  <a:pos x="connsiteX1" y="connsiteY1"/>
                </a:cxn>
                <a:cxn ang="0">
                  <a:pos x="connsiteX2" y="connsiteY2"/>
                </a:cxn>
              </a:cxnLst>
              <a:rect l="l" t="t" r="r" b="b"/>
              <a:pathLst>
                <a:path w="841431" h="817084">
                  <a:moveTo>
                    <a:pt x="841431" y="0"/>
                  </a:moveTo>
                  <a:cubicBezTo>
                    <a:pt x="560735" y="282251"/>
                    <a:pt x="272263" y="575388"/>
                    <a:pt x="132304" y="709127"/>
                  </a:cubicBezTo>
                  <a:cubicBezTo>
                    <a:pt x="-7655" y="842866"/>
                    <a:pt x="-2990" y="822649"/>
                    <a:pt x="1676" y="802433"/>
                  </a:cubicBez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026" name="Picture 2" descr="bilde">
            <a:extLst>
              <a:ext uri="{FF2B5EF4-FFF2-40B4-BE49-F238E27FC236}">
                <a16:creationId xmlns:a16="http://schemas.microsoft.com/office/drawing/2014/main" id="{5FB0B26F-696C-5566-2799-3C9D7BCEA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92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6" name="TekstSylinder 5">
            <a:extLst>
              <a:ext uri="{FF2B5EF4-FFF2-40B4-BE49-F238E27FC236}">
                <a16:creationId xmlns:a16="http://schemas.microsoft.com/office/drawing/2014/main" id="{3DC60D90-20F5-26C9-C911-13E32A6D304A}"/>
              </a:ext>
            </a:extLst>
          </p:cNvPr>
          <p:cNvSpPr txBox="1"/>
          <p:nvPr/>
        </p:nvSpPr>
        <p:spPr>
          <a:xfrm>
            <a:off x="818552" y="694444"/>
            <a:ext cx="9183973" cy="1200329"/>
          </a:xfrm>
          <a:prstGeom prst="rect">
            <a:avLst/>
          </a:prstGeom>
          <a:noFill/>
        </p:spPr>
        <p:txBody>
          <a:bodyPr wrap="square" lIns="91440" tIns="45720" rIns="91440" bIns="45720" rtlCol="0" anchor="t">
            <a:spAutoFit/>
          </a:bodyPr>
          <a:lstStyle/>
          <a:p>
            <a:r>
              <a:rPr lang="nb-NO" sz="2400">
                <a:latin typeface="+mj-lt"/>
              </a:rPr>
              <a:t>Her går vi gjennom noen punkter som elever og lærere kan legge til grunn for veiledningen og dialog i arbeidet med semesteroppgaver og hovedoppgaver.</a:t>
            </a:r>
            <a:endParaRPr lang="nb-NO" sz="2400">
              <a:latin typeface="+mj-lt"/>
              <a:ea typeface="Calibri Light"/>
              <a:cs typeface="Calibri Light"/>
            </a:endParaRPr>
          </a:p>
        </p:txBody>
      </p:sp>
      <p:sp>
        <p:nvSpPr>
          <p:cNvPr id="2" name="TekstSylinder 5">
            <a:extLst>
              <a:ext uri="{FF2B5EF4-FFF2-40B4-BE49-F238E27FC236}">
                <a16:creationId xmlns:a16="http://schemas.microsoft.com/office/drawing/2014/main" id="{508385D0-29BE-FC7D-FC3D-42D62482634F}"/>
              </a:ext>
            </a:extLst>
          </p:cNvPr>
          <p:cNvSpPr txBox="1"/>
          <p:nvPr/>
        </p:nvSpPr>
        <p:spPr>
          <a:xfrm>
            <a:off x="818552" y="2010625"/>
            <a:ext cx="9726609" cy="4308872"/>
          </a:xfrm>
          <a:prstGeom prst="rect">
            <a:avLst/>
          </a:prstGeom>
          <a:noFill/>
        </p:spPr>
        <p:txBody>
          <a:bodyPr wrap="square" lIns="91440" tIns="45720" rIns="91440" bIns="45720" rtlCol="0" anchor="t">
            <a:spAutoFit/>
          </a:bodyPr>
          <a:lstStyle/>
          <a:p>
            <a:r>
              <a:rPr lang="nb-NO" sz="1600" dirty="0">
                <a:latin typeface="+mj-lt"/>
              </a:rPr>
              <a:t>Noe av det viktigste å se på i et arbeid er selve komposisjonen, er det balanse i den eller tipper arbeidet </a:t>
            </a:r>
            <a:r>
              <a:rPr lang="nb-NO" sz="1600" dirty="0" err="1">
                <a:latin typeface="+mj-lt"/>
              </a:rPr>
              <a:t>f.eks</a:t>
            </a:r>
            <a:r>
              <a:rPr lang="nb-NO" sz="1600" dirty="0">
                <a:latin typeface="+mj-lt"/>
              </a:rPr>
              <a:t> mot en side. En god komposisjon skal kunne stå seg uavhengig av hvilken vei arbeidet sees. Snu gjerne arbeidet rundt på hodet og se på nytt - eller så kan du bruke et lite speil og se arbeidet i speilet. </a:t>
            </a:r>
            <a:endParaRPr lang="nb-NO" sz="1600" dirty="0">
              <a:latin typeface="+mj-lt"/>
              <a:ea typeface="Calibri Light"/>
              <a:cs typeface="Calibri Light"/>
            </a:endParaRPr>
          </a:p>
          <a:p>
            <a:endParaRPr lang="nb-NO" sz="1600" dirty="0">
              <a:latin typeface="+mj-lt"/>
            </a:endParaRPr>
          </a:p>
          <a:p>
            <a:r>
              <a:rPr lang="nb-NO" sz="1600" dirty="0">
                <a:latin typeface="+mj-lt"/>
              </a:rPr>
              <a:t>Hva med linjer og krysspunkter. Finnes det linjer som deler arbeidet i to? Eller krysspunkter som fester en forgrunn til noe i en bakgrunn. Er det noen sorte hull og hva med negativt rom? </a:t>
            </a:r>
            <a:endParaRPr lang="nb-NO" sz="1600" dirty="0">
              <a:ea typeface="Calibri"/>
              <a:cs typeface="Calibri"/>
            </a:endParaRPr>
          </a:p>
          <a:p>
            <a:endParaRPr lang="nb-NO" sz="1600" dirty="0">
              <a:latin typeface="+mj-lt"/>
              <a:ea typeface="Calibri Light"/>
              <a:cs typeface="Calibri Light"/>
            </a:endParaRPr>
          </a:p>
          <a:p>
            <a:r>
              <a:rPr lang="nb-NO" sz="1600" dirty="0">
                <a:latin typeface="+mj-lt"/>
                <a:ea typeface="Calibri Light"/>
                <a:cs typeface="Calibri Light"/>
              </a:rPr>
              <a:t>Hva med billedrommet, ligger objekter og elementer riktig, og hvordan virker flatene mot hverandre. Rolige mot urolig osv.</a:t>
            </a:r>
          </a:p>
          <a:p>
            <a:endParaRPr lang="nb-NO" sz="1600" dirty="0">
              <a:latin typeface="Calibri Light"/>
              <a:ea typeface="Calibri Light"/>
              <a:cs typeface="Calibri Light"/>
            </a:endParaRPr>
          </a:p>
          <a:p>
            <a:r>
              <a:rPr lang="nb-NO" sz="1600" dirty="0">
                <a:latin typeface="Calibri Light"/>
                <a:ea typeface="Calibri Light"/>
                <a:cs typeface="Calibri Light"/>
              </a:rPr>
              <a:t>Det kan være lett å se seg litt blind etter en stund. Flatene endres seg med betraktningsavstand. Husk å ta flere steg bakover å se hvordan arbeidet utvikler seg, er det som mangler? Kan det bli litt dødt noen steder eller er det for mye som skjer? Hva med punktene over. Når man jobber så handler det om å hente noe frem og tone noe annet ned. Husk å gi kjærlighet til alle flatene. Ta gjerne prosessbilder underveis og se hvordan arbeidet virker. Noen ganger kan det kjennes som om arbeidet stopper opp og man mister motet. Da kan det raskt løsning igjen med en liten justering her eller der. Derfor er sjekklisten fin å ha og gå tilbake til og se selv.</a:t>
            </a:r>
            <a:endParaRPr lang="nb-NO" dirty="0">
              <a:ea typeface="Calibri"/>
              <a:cs typeface="Calibri"/>
            </a:endParaRPr>
          </a:p>
          <a:p>
            <a:endParaRPr lang="nb-NO" dirty="0">
              <a:latin typeface="Calibri Light"/>
              <a:ea typeface="Calibri Light"/>
              <a:cs typeface="Calibri Light"/>
            </a:endParaRPr>
          </a:p>
        </p:txBody>
      </p:sp>
    </p:spTree>
    <p:extLst>
      <p:ext uri="{BB962C8B-B14F-4D97-AF65-F5344CB8AC3E}">
        <p14:creationId xmlns:p14="http://schemas.microsoft.com/office/powerpoint/2010/main" val="384513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10" name="TekstSylinder 9">
            <a:extLst>
              <a:ext uri="{FF2B5EF4-FFF2-40B4-BE49-F238E27FC236}">
                <a16:creationId xmlns:a16="http://schemas.microsoft.com/office/drawing/2014/main" id="{8F486089-883D-4057-9DE0-C1E25A59743C}"/>
              </a:ext>
            </a:extLst>
          </p:cNvPr>
          <p:cNvSpPr txBox="1"/>
          <p:nvPr/>
        </p:nvSpPr>
        <p:spPr>
          <a:xfrm>
            <a:off x="9436583" y="5103844"/>
            <a:ext cx="2238831" cy="160241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nb-NO" sz="1400"/>
              <a:t>Edward Hopper, </a:t>
            </a:r>
            <a:r>
              <a:rPr lang="en-US" sz="1400" b="0" i="1">
                <a:solidFill>
                  <a:srgbClr val="000000"/>
                </a:solidFill>
                <a:effectLst/>
                <a:latin typeface="Inter"/>
              </a:rPr>
              <a:t>People in the Sun</a:t>
            </a:r>
            <a:r>
              <a:rPr lang="en-US" sz="1400" b="0" i="0">
                <a:solidFill>
                  <a:srgbClr val="000000"/>
                </a:solidFill>
                <a:effectLst/>
                <a:latin typeface="Inter"/>
              </a:rPr>
              <a:t>, 1960, oil on canvas,  (102.6 x 153.4 cm.)</a:t>
            </a:r>
            <a:r>
              <a:rPr lang="nb-NO" sz="1400"/>
              <a:t> </a:t>
            </a:r>
            <a:endParaRPr lang="en-US" sz="1400">
              <a:ea typeface="+mj-ea"/>
              <a:cs typeface="+mj-cs"/>
            </a:endParaRPr>
          </a:p>
        </p:txBody>
      </p:sp>
      <p:sp>
        <p:nvSpPr>
          <p:cNvPr id="6" name="TekstSylinder 5">
            <a:extLst>
              <a:ext uri="{FF2B5EF4-FFF2-40B4-BE49-F238E27FC236}">
                <a16:creationId xmlns:a16="http://schemas.microsoft.com/office/drawing/2014/main" id="{3DC60D90-20F5-26C9-C911-13E32A6D304A}"/>
              </a:ext>
            </a:extLst>
          </p:cNvPr>
          <p:cNvSpPr txBox="1"/>
          <p:nvPr/>
        </p:nvSpPr>
        <p:spPr>
          <a:xfrm>
            <a:off x="9332556" y="825891"/>
            <a:ext cx="2859444" cy="1938992"/>
          </a:xfrm>
          <a:prstGeom prst="rect">
            <a:avLst/>
          </a:prstGeom>
          <a:noFill/>
        </p:spPr>
        <p:txBody>
          <a:bodyPr wrap="square" lIns="91440" tIns="45720" rIns="91440" bIns="45720" rtlCol="0" anchor="t">
            <a:spAutoFit/>
          </a:bodyPr>
          <a:lstStyle/>
          <a:p>
            <a:r>
              <a:rPr lang="nb-NO" sz="2400">
                <a:latin typeface="+mj-lt"/>
              </a:rPr>
              <a:t>Har former på kroppsdeler og skikkelser riktig proporsjon og hva med forkortninger? </a:t>
            </a:r>
            <a:endParaRPr lang="nb-NO" sz="2400">
              <a:latin typeface="+mj-lt"/>
              <a:ea typeface="Calibri Light"/>
              <a:cs typeface="Calibri Light"/>
            </a:endParaRPr>
          </a:p>
        </p:txBody>
      </p:sp>
      <p:pic>
        <p:nvPicPr>
          <p:cNvPr id="2052" name="Picture 4" descr="Edward Hopper, People in the Sun, 1960, oil on canvas, Smithsonian American Art Museum, Gift of S.C. Johnson &amp; Son, Inc., 1969.47.61">
            <a:extLst>
              <a:ext uri="{FF2B5EF4-FFF2-40B4-BE49-F238E27FC236}">
                <a16:creationId xmlns:a16="http://schemas.microsoft.com/office/drawing/2014/main" id="{C059B436-338E-D9AC-5052-A13077685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23" y="809202"/>
            <a:ext cx="8901381" cy="588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79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10" name="TekstSylinder 9">
            <a:extLst>
              <a:ext uri="{FF2B5EF4-FFF2-40B4-BE49-F238E27FC236}">
                <a16:creationId xmlns:a16="http://schemas.microsoft.com/office/drawing/2014/main" id="{8F486089-883D-4057-9DE0-C1E25A59743C}"/>
              </a:ext>
            </a:extLst>
          </p:cNvPr>
          <p:cNvSpPr txBox="1"/>
          <p:nvPr/>
        </p:nvSpPr>
        <p:spPr>
          <a:xfrm>
            <a:off x="7257587" y="5000076"/>
            <a:ext cx="3717179" cy="160241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nb-NO" sz="1400"/>
              <a:t>André Lundquist</a:t>
            </a:r>
            <a:endParaRPr lang="en-US" sz="1400">
              <a:ea typeface="+mj-ea"/>
              <a:cs typeface="+mj-cs"/>
            </a:endParaRPr>
          </a:p>
        </p:txBody>
      </p:sp>
      <p:sp>
        <p:nvSpPr>
          <p:cNvPr id="6" name="TekstSylinder 5">
            <a:extLst>
              <a:ext uri="{FF2B5EF4-FFF2-40B4-BE49-F238E27FC236}">
                <a16:creationId xmlns:a16="http://schemas.microsoft.com/office/drawing/2014/main" id="{3DC60D90-20F5-26C9-C911-13E32A6D304A}"/>
              </a:ext>
            </a:extLst>
          </p:cNvPr>
          <p:cNvSpPr txBox="1"/>
          <p:nvPr/>
        </p:nvSpPr>
        <p:spPr>
          <a:xfrm>
            <a:off x="7128974" y="2508970"/>
            <a:ext cx="4090697" cy="461665"/>
          </a:xfrm>
          <a:prstGeom prst="rect">
            <a:avLst/>
          </a:prstGeom>
          <a:noFill/>
        </p:spPr>
        <p:txBody>
          <a:bodyPr wrap="square" lIns="91440" tIns="45720" rIns="91440" bIns="45720" rtlCol="0" anchor="t">
            <a:spAutoFit/>
          </a:bodyPr>
          <a:lstStyle/>
          <a:p>
            <a:r>
              <a:rPr lang="nb-NO" sz="2400">
                <a:latin typeface="+mj-lt"/>
              </a:rPr>
              <a:t>Er mellomrommene bra?</a:t>
            </a:r>
            <a:endParaRPr lang="nb-NO" sz="2400">
              <a:latin typeface="+mj-lt"/>
              <a:ea typeface="Calibri Light"/>
              <a:cs typeface="Calibri Light"/>
            </a:endParaRPr>
          </a:p>
        </p:txBody>
      </p:sp>
      <p:pic>
        <p:nvPicPr>
          <p:cNvPr id="3074" name="Picture 2" descr="André Lundquist The Poetry of Silence - museum of art">
            <a:extLst>
              <a:ext uri="{FF2B5EF4-FFF2-40B4-BE49-F238E27FC236}">
                <a16:creationId xmlns:a16="http://schemas.microsoft.com/office/drawing/2014/main" id="{23334F95-5258-2CAA-4303-2060CC1A6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255" y="368132"/>
            <a:ext cx="5325183" cy="623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71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10" name="TekstSylinder 9">
            <a:extLst>
              <a:ext uri="{FF2B5EF4-FFF2-40B4-BE49-F238E27FC236}">
                <a16:creationId xmlns:a16="http://schemas.microsoft.com/office/drawing/2014/main" id="{8F486089-883D-4057-9DE0-C1E25A59743C}"/>
              </a:ext>
            </a:extLst>
          </p:cNvPr>
          <p:cNvSpPr txBox="1"/>
          <p:nvPr/>
        </p:nvSpPr>
        <p:spPr>
          <a:xfrm>
            <a:off x="7646694" y="5000076"/>
            <a:ext cx="3717179" cy="160241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nb-NO" sz="1400" err="1"/>
              <a:t>Bea</a:t>
            </a:r>
            <a:r>
              <a:rPr lang="nb-NO" sz="1400"/>
              <a:t> </a:t>
            </a:r>
            <a:r>
              <a:rPr lang="nb-NO" sz="1400" err="1"/>
              <a:t>Sarrias</a:t>
            </a:r>
            <a:r>
              <a:rPr lang="nb-NO" sz="1400"/>
              <a:t>,</a:t>
            </a:r>
            <a:r>
              <a:rPr lang="nb-NO" sz="1400" i="1"/>
              <a:t> </a:t>
            </a:r>
            <a:br>
              <a:rPr lang="nb-NO" sz="1400" i="1"/>
            </a:br>
            <a:r>
              <a:rPr lang="nb-NO" sz="1400" i="1" err="1"/>
              <a:t>Interior</a:t>
            </a:r>
            <a:r>
              <a:rPr lang="nb-NO" sz="1400" i="1"/>
              <a:t> Soul, Alvar Aalto Architect, </a:t>
            </a:r>
            <a:r>
              <a:rPr lang="nb-NO" sz="1400"/>
              <a:t> 2023, </a:t>
            </a:r>
            <a:br>
              <a:rPr lang="nb-NO" sz="1400"/>
            </a:br>
            <a:r>
              <a:rPr lang="nb-NO" sz="1400"/>
              <a:t>50 x 50 cm. Akryl på lerret</a:t>
            </a:r>
            <a:endParaRPr lang="nb-NO" sz="1400" b="0" i="1" cap="all">
              <a:solidFill>
                <a:srgbClr val="212121"/>
              </a:solidFill>
              <a:effectLst/>
              <a:highlight>
                <a:srgbClr val="FFFFFF"/>
              </a:highlight>
              <a:latin typeface="Helvetica Neue"/>
            </a:endParaRPr>
          </a:p>
          <a:p>
            <a:pPr>
              <a:lnSpc>
                <a:spcPct val="90000"/>
              </a:lnSpc>
              <a:spcBef>
                <a:spcPct val="0"/>
              </a:spcBef>
              <a:spcAft>
                <a:spcPts val="600"/>
              </a:spcAft>
            </a:pPr>
            <a:endParaRPr lang="en-US" sz="1400">
              <a:ea typeface="+mj-ea"/>
              <a:cs typeface="+mj-cs"/>
            </a:endParaRPr>
          </a:p>
        </p:txBody>
      </p:sp>
      <p:sp>
        <p:nvSpPr>
          <p:cNvPr id="6" name="TekstSylinder 5">
            <a:extLst>
              <a:ext uri="{FF2B5EF4-FFF2-40B4-BE49-F238E27FC236}">
                <a16:creationId xmlns:a16="http://schemas.microsoft.com/office/drawing/2014/main" id="{3DC60D90-20F5-26C9-C911-13E32A6D304A}"/>
              </a:ext>
            </a:extLst>
          </p:cNvPr>
          <p:cNvSpPr txBox="1"/>
          <p:nvPr/>
        </p:nvSpPr>
        <p:spPr>
          <a:xfrm>
            <a:off x="7518081" y="2508970"/>
            <a:ext cx="4090697" cy="954107"/>
          </a:xfrm>
          <a:prstGeom prst="rect">
            <a:avLst/>
          </a:prstGeom>
          <a:noFill/>
        </p:spPr>
        <p:txBody>
          <a:bodyPr wrap="square" lIns="91440" tIns="45720" rIns="91440" bIns="45720" rtlCol="0" anchor="t">
            <a:spAutoFit/>
          </a:bodyPr>
          <a:lstStyle/>
          <a:p>
            <a:r>
              <a:rPr lang="nb-NO" sz="2800">
                <a:latin typeface="+mj-lt"/>
              </a:rPr>
              <a:t>Er perspektivet bra </a:t>
            </a:r>
            <a:br>
              <a:rPr lang="nb-NO" sz="2800">
                <a:latin typeface="+mj-lt"/>
              </a:rPr>
            </a:br>
            <a:r>
              <a:rPr lang="nb-NO" sz="2800">
                <a:latin typeface="+mj-lt"/>
              </a:rPr>
              <a:t>og stemmer?</a:t>
            </a:r>
          </a:p>
        </p:txBody>
      </p:sp>
      <p:pic>
        <p:nvPicPr>
          <p:cNvPr id="4098" name="Picture 2">
            <a:extLst>
              <a:ext uri="{FF2B5EF4-FFF2-40B4-BE49-F238E27FC236}">
                <a16:creationId xmlns:a16="http://schemas.microsoft.com/office/drawing/2014/main" id="{F8D635F4-7A18-56E7-B697-1234FD261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88" y="153895"/>
            <a:ext cx="6524727" cy="6448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02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1604E-2444-6C0C-8FA9-B761FC56068D}"/>
            </a:ext>
          </a:extLst>
        </p:cNvPr>
        <p:cNvGrpSpPr/>
        <p:nvPr/>
      </p:nvGrpSpPr>
      <p:grpSpPr>
        <a:xfrm>
          <a:off x="0" y="0"/>
          <a:ext cx="0" cy="0"/>
          <a:chOff x="0" y="0"/>
          <a:chExt cx="0" cy="0"/>
        </a:xfrm>
      </p:grpSpPr>
      <p:pic>
        <p:nvPicPr>
          <p:cNvPr id="15" name="Bilde 14">
            <a:extLst>
              <a:ext uri="{FF2B5EF4-FFF2-40B4-BE49-F238E27FC236}">
                <a16:creationId xmlns:a16="http://schemas.microsoft.com/office/drawing/2014/main" id="{2428BCC0-0C75-6062-6258-F03F417DC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10" name="TekstSylinder 9">
            <a:extLst>
              <a:ext uri="{FF2B5EF4-FFF2-40B4-BE49-F238E27FC236}">
                <a16:creationId xmlns:a16="http://schemas.microsoft.com/office/drawing/2014/main" id="{9A53A6E2-B42E-1FF0-09C0-453F21F1AEAB}"/>
              </a:ext>
            </a:extLst>
          </p:cNvPr>
          <p:cNvSpPr txBox="1"/>
          <p:nvPr/>
        </p:nvSpPr>
        <p:spPr>
          <a:xfrm>
            <a:off x="9404965" y="5103844"/>
            <a:ext cx="2270449" cy="126777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nb-NO" sz="1400"/>
              <a:t>Karl-Erik Harr</a:t>
            </a:r>
            <a:endParaRPr lang="en-US" sz="1400">
              <a:ea typeface="+mj-ea"/>
              <a:cs typeface="+mj-cs"/>
            </a:endParaRPr>
          </a:p>
        </p:txBody>
      </p:sp>
      <p:sp>
        <p:nvSpPr>
          <p:cNvPr id="6" name="TekstSylinder 5">
            <a:extLst>
              <a:ext uri="{FF2B5EF4-FFF2-40B4-BE49-F238E27FC236}">
                <a16:creationId xmlns:a16="http://schemas.microsoft.com/office/drawing/2014/main" id="{F5CD3497-D01E-67D4-8460-3D9CFC3F30D7}"/>
              </a:ext>
            </a:extLst>
          </p:cNvPr>
          <p:cNvSpPr txBox="1"/>
          <p:nvPr/>
        </p:nvSpPr>
        <p:spPr>
          <a:xfrm>
            <a:off x="9246733" y="1271716"/>
            <a:ext cx="2776246" cy="2677656"/>
          </a:xfrm>
          <a:prstGeom prst="rect">
            <a:avLst/>
          </a:prstGeom>
          <a:noFill/>
        </p:spPr>
        <p:txBody>
          <a:bodyPr wrap="square" lIns="91440" tIns="45720" rIns="91440" bIns="45720" rtlCol="0" anchor="t">
            <a:spAutoFit/>
          </a:bodyPr>
          <a:lstStyle/>
          <a:p>
            <a:r>
              <a:rPr lang="nb-NO" sz="2400">
                <a:latin typeface="+mj-lt"/>
              </a:rPr>
              <a:t>Ligger alt der det skal i forhold til billedplanet?</a:t>
            </a:r>
          </a:p>
          <a:p>
            <a:endParaRPr lang="nb-NO" sz="2400">
              <a:latin typeface="+mj-lt"/>
            </a:endParaRPr>
          </a:p>
          <a:p>
            <a:r>
              <a:rPr lang="nb-NO" sz="2400">
                <a:latin typeface="+mj-lt"/>
              </a:rPr>
              <a:t>Hvordan er fargerommet og er det riktig metning? </a:t>
            </a:r>
            <a:endParaRPr lang="nb-NO" sz="2400">
              <a:latin typeface="Calibri Light"/>
              <a:ea typeface="Calibri Light"/>
              <a:cs typeface="Calibri Light"/>
            </a:endParaRPr>
          </a:p>
        </p:txBody>
      </p:sp>
      <p:pic>
        <p:nvPicPr>
          <p:cNvPr id="1030" name="Picture 6" descr="Karl Erik Harr museum | Museums &amp; Galleries | Kjerringøy | Norway">
            <a:extLst>
              <a:ext uri="{FF2B5EF4-FFF2-40B4-BE49-F238E27FC236}">
                <a16:creationId xmlns:a16="http://schemas.microsoft.com/office/drawing/2014/main" id="{AD5A5FF3-0AD7-B72C-97ED-DB2DBED62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61" y="1391053"/>
            <a:ext cx="8698693" cy="489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7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10" name="TekstSylinder 9">
            <a:extLst>
              <a:ext uri="{FF2B5EF4-FFF2-40B4-BE49-F238E27FC236}">
                <a16:creationId xmlns:a16="http://schemas.microsoft.com/office/drawing/2014/main" id="{8F486089-883D-4057-9DE0-C1E25A59743C}"/>
              </a:ext>
            </a:extLst>
          </p:cNvPr>
          <p:cNvSpPr txBox="1"/>
          <p:nvPr/>
        </p:nvSpPr>
        <p:spPr>
          <a:xfrm>
            <a:off x="7646694" y="5000076"/>
            <a:ext cx="3717179" cy="160241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nb-NO" sz="1400"/>
              <a:t>Peter </a:t>
            </a:r>
            <a:r>
              <a:rPr lang="nb-NO" sz="1400" err="1"/>
              <a:t>Doig</a:t>
            </a:r>
            <a:r>
              <a:rPr lang="nb-NO" sz="1400"/>
              <a:t>, </a:t>
            </a:r>
            <a:r>
              <a:rPr lang="nb-NO" sz="1400" i="1" err="1"/>
              <a:t>Imaginary</a:t>
            </a:r>
            <a:r>
              <a:rPr lang="nb-NO" sz="1400" i="1"/>
              <a:t> Boys</a:t>
            </a:r>
            <a:r>
              <a:rPr lang="nb-NO" sz="1400"/>
              <a:t>, 2004</a:t>
            </a:r>
            <a:endParaRPr lang="en-US" sz="1400">
              <a:ea typeface="+mj-ea"/>
              <a:cs typeface="+mj-cs"/>
            </a:endParaRPr>
          </a:p>
        </p:txBody>
      </p:sp>
      <p:sp>
        <p:nvSpPr>
          <p:cNvPr id="6" name="TekstSylinder 5">
            <a:extLst>
              <a:ext uri="{FF2B5EF4-FFF2-40B4-BE49-F238E27FC236}">
                <a16:creationId xmlns:a16="http://schemas.microsoft.com/office/drawing/2014/main" id="{3DC60D90-20F5-26C9-C911-13E32A6D304A}"/>
              </a:ext>
            </a:extLst>
          </p:cNvPr>
          <p:cNvSpPr txBox="1"/>
          <p:nvPr/>
        </p:nvSpPr>
        <p:spPr>
          <a:xfrm>
            <a:off x="7518081" y="2114799"/>
            <a:ext cx="4090697" cy="1384995"/>
          </a:xfrm>
          <a:prstGeom prst="rect">
            <a:avLst/>
          </a:prstGeom>
          <a:noFill/>
        </p:spPr>
        <p:txBody>
          <a:bodyPr wrap="square" lIns="91440" tIns="45720" rIns="91440" bIns="45720" rtlCol="0" anchor="t">
            <a:spAutoFit/>
          </a:bodyPr>
          <a:lstStyle/>
          <a:p>
            <a:r>
              <a:rPr lang="nb-NO" sz="2800">
                <a:latin typeface="+mj-lt"/>
              </a:rPr>
              <a:t>Er det balanse i bildet, urolige mot rolige områder?</a:t>
            </a:r>
          </a:p>
        </p:txBody>
      </p:sp>
      <p:pic>
        <p:nvPicPr>
          <p:cNvPr id="5130" name="Picture 10" descr="Peter Doig: No Foreign Man - ACUBIEN">
            <a:extLst>
              <a:ext uri="{FF2B5EF4-FFF2-40B4-BE49-F238E27FC236}">
                <a16:creationId xmlns:a16="http://schemas.microsoft.com/office/drawing/2014/main" id="{B15F321E-FDD6-9285-A315-E8BD05572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36" y="584528"/>
            <a:ext cx="6617807" cy="585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81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10" name="TekstSylinder 9">
            <a:extLst>
              <a:ext uri="{FF2B5EF4-FFF2-40B4-BE49-F238E27FC236}">
                <a16:creationId xmlns:a16="http://schemas.microsoft.com/office/drawing/2014/main" id="{8F486089-883D-4057-9DE0-C1E25A59743C}"/>
              </a:ext>
            </a:extLst>
          </p:cNvPr>
          <p:cNvSpPr txBox="1"/>
          <p:nvPr/>
        </p:nvSpPr>
        <p:spPr>
          <a:xfrm>
            <a:off x="9310123" y="5103845"/>
            <a:ext cx="2365291" cy="160241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nb-NO" sz="1400"/>
              <a:t>Gabriel </a:t>
            </a:r>
            <a:r>
              <a:rPr lang="nb-NO" sz="1400" err="1"/>
              <a:t>Schmitz</a:t>
            </a:r>
            <a:r>
              <a:rPr lang="nb-NO" sz="1400"/>
              <a:t>, </a:t>
            </a:r>
            <a:r>
              <a:rPr lang="nb-NO" sz="1400" i="1" err="1"/>
              <a:t>Roundabout</a:t>
            </a:r>
            <a:r>
              <a:rPr lang="nb-NO" sz="1400" i="1"/>
              <a:t> (Make </a:t>
            </a:r>
            <a:r>
              <a:rPr lang="nb-NO" sz="1400" i="1" err="1"/>
              <a:t>Nishino</a:t>
            </a:r>
            <a:r>
              <a:rPr lang="nb-NO" sz="1400" i="1"/>
              <a:t>), </a:t>
            </a:r>
            <a:r>
              <a:rPr lang="nb-NO" sz="1400"/>
              <a:t>2023, olje på lerret, 140 x 190 cm</a:t>
            </a:r>
            <a:endParaRPr lang="nb-NO" sz="1400" b="0" i="1" cap="all">
              <a:solidFill>
                <a:srgbClr val="212121"/>
              </a:solidFill>
              <a:effectLst/>
              <a:highlight>
                <a:srgbClr val="FFFFFF"/>
              </a:highlight>
              <a:latin typeface="Helvetica Neue"/>
            </a:endParaRPr>
          </a:p>
          <a:p>
            <a:pPr>
              <a:lnSpc>
                <a:spcPct val="90000"/>
              </a:lnSpc>
              <a:spcBef>
                <a:spcPct val="0"/>
              </a:spcBef>
              <a:spcAft>
                <a:spcPts val="600"/>
              </a:spcAft>
            </a:pPr>
            <a:endParaRPr lang="en-US" sz="1400">
              <a:ea typeface="+mj-ea"/>
              <a:cs typeface="+mj-cs"/>
            </a:endParaRPr>
          </a:p>
        </p:txBody>
      </p:sp>
      <p:sp>
        <p:nvSpPr>
          <p:cNvPr id="6" name="TekstSylinder 5">
            <a:extLst>
              <a:ext uri="{FF2B5EF4-FFF2-40B4-BE49-F238E27FC236}">
                <a16:creationId xmlns:a16="http://schemas.microsoft.com/office/drawing/2014/main" id="{3DC60D90-20F5-26C9-C911-13E32A6D304A}"/>
              </a:ext>
            </a:extLst>
          </p:cNvPr>
          <p:cNvSpPr txBox="1"/>
          <p:nvPr/>
        </p:nvSpPr>
        <p:spPr>
          <a:xfrm>
            <a:off x="9011547" y="1986186"/>
            <a:ext cx="3018817" cy="2308324"/>
          </a:xfrm>
          <a:prstGeom prst="rect">
            <a:avLst/>
          </a:prstGeom>
          <a:noFill/>
        </p:spPr>
        <p:txBody>
          <a:bodyPr wrap="square" lIns="91440" tIns="45720" rIns="91440" bIns="45720" rtlCol="0" anchor="t">
            <a:spAutoFit/>
          </a:bodyPr>
          <a:lstStyle/>
          <a:p>
            <a:r>
              <a:rPr lang="nb-NO" sz="2400">
                <a:latin typeface="+mj-lt"/>
              </a:rPr>
              <a:t>Hvis det er meningen at noe skal være "uriktig" - er det da tydelig nok at det er meningen at det skal være slik?</a:t>
            </a:r>
            <a:endParaRPr lang="nb-NO" sz="2400">
              <a:latin typeface="+mj-lt"/>
              <a:ea typeface="Calibri Light"/>
              <a:cs typeface="Calibri Light"/>
            </a:endParaRPr>
          </a:p>
        </p:txBody>
      </p:sp>
      <p:pic>
        <p:nvPicPr>
          <p:cNvPr id="7170" name="Picture 2">
            <a:extLst>
              <a:ext uri="{FF2B5EF4-FFF2-40B4-BE49-F238E27FC236}">
                <a16:creationId xmlns:a16="http://schemas.microsoft.com/office/drawing/2014/main" id="{39EF28A6-4020-E668-E3B8-9584FDFE2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86" y="504319"/>
            <a:ext cx="8257066" cy="607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70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E9EA9FA-1F12-47B4-A746-D8D104E66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4992" y="151738"/>
            <a:ext cx="1307987" cy="432790"/>
          </a:xfrm>
          <a:prstGeom prst="rect">
            <a:avLst/>
          </a:prstGeom>
        </p:spPr>
      </p:pic>
      <p:sp>
        <p:nvSpPr>
          <p:cNvPr id="6" name="TekstSylinder 5">
            <a:extLst>
              <a:ext uri="{FF2B5EF4-FFF2-40B4-BE49-F238E27FC236}">
                <a16:creationId xmlns:a16="http://schemas.microsoft.com/office/drawing/2014/main" id="{3DC60D90-20F5-26C9-C911-13E32A6D304A}"/>
              </a:ext>
            </a:extLst>
          </p:cNvPr>
          <p:cNvSpPr txBox="1"/>
          <p:nvPr/>
        </p:nvSpPr>
        <p:spPr>
          <a:xfrm>
            <a:off x="7518081" y="2114799"/>
            <a:ext cx="4090697" cy="1477328"/>
          </a:xfrm>
          <a:prstGeom prst="rect">
            <a:avLst/>
          </a:prstGeom>
          <a:noFill/>
        </p:spPr>
        <p:txBody>
          <a:bodyPr wrap="square" rtlCol="0">
            <a:spAutoFit/>
          </a:bodyPr>
          <a:lstStyle/>
          <a:p>
            <a:r>
              <a:rPr lang="nb-NO" sz="3000">
                <a:latin typeface="+mj-lt"/>
              </a:rPr>
              <a:t>Er formatet riktig i forhold til ramme/innramming?</a:t>
            </a:r>
          </a:p>
        </p:txBody>
      </p:sp>
      <p:pic>
        <p:nvPicPr>
          <p:cNvPr id="6148" name="Picture 4" descr="IN magasinet : Rask &amp; rimelig innramming">
            <a:extLst>
              <a:ext uri="{FF2B5EF4-FFF2-40B4-BE49-F238E27FC236}">
                <a16:creationId xmlns:a16="http://schemas.microsoft.com/office/drawing/2014/main" id="{34D22813-AAED-380F-28F1-A384531D3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88" y="1161240"/>
            <a:ext cx="4225857" cy="2716622"/>
          </a:xfrm>
          <a:prstGeom prst="rect">
            <a:avLst/>
          </a:prstGeom>
          <a:noFill/>
          <a:ln w="7620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0" name="Picture 6" descr="Innramming - Innramming - Noua">
            <a:extLst>
              <a:ext uri="{FF2B5EF4-FFF2-40B4-BE49-F238E27FC236}">
                <a16:creationId xmlns:a16="http://schemas.microsoft.com/office/drawing/2014/main" id="{3E440F37-70F5-6DE5-858C-CEAD32F4E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7867">
            <a:off x="2165214" y="3407461"/>
            <a:ext cx="4459322" cy="3185230"/>
          </a:xfrm>
          <a:prstGeom prst="rect">
            <a:avLst/>
          </a:prstGeom>
          <a:noFill/>
          <a:ln w="7620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2" name="Picture 8" descr="innramming av kunsttrykk Creepy Fish ...">
            <a:extLst>
              <a:ext uri="{FF2B5EF4-FFF2-40B4-BE49-F238E27FC236}">
                <a16:creationId xmlns:a16="http://schemas.microsoft.com/office/drawing/2014/main" id="{6110128F-F1E2-5B64-59CF-F3A109691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765" y="671701"/>
            <a:ext cx="2466975" cy="1847850"/>
          </a:xfrm>
          <a:prstGeom prst="rect">
            <a:avLst/>
          </a:prstGeom>
          <a:noFill/>
          <a:ln w="76200">
            <a:solidFill>
              <a:schemeClr val="bg1">
                <a:lumMod val="9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893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fe7f054-6861-4c4b-aeff-8d444d218385">
      <Terms xmlns="http://schemas.microsoft.com/office/infopath/2007/PartnerControls"/>
    </lcf76f155ced4ddcb4097134ff3c332f>
    <TaxCatchAll xmlns="1ce87338-e302-4008-a5f9-d8581f7c39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0C016CC0746C24CA7E615326BE8BA65" ma:contentTypeVersion="18" ma:contentTypeDescription="Opprett et nytt dokument." ma:contentTypeScope="" ma:versionID="6ea9f78a817fa1d3ebdaf7e4ef7d4fad">
  <xsd:schema xmlns:xsd="http://www.w3.org/2001/XMLSchema" xmlns:xs="http://www.w3.org/2001/XMLSchema" xmlns:p="http://schemas.microsoft.com/office/2006/metadata/properties" xmlns:ns2="afe7f054-6861-4c4b-aeff-8d444d218385" xmlns:ns3="1ce87338-e302-4008-a5f9-d8581f7c390a" targetNamespace="http://schemas.microsoft.com/office/2006/metadata/properties" ma:root="true" ma:fieldsID="83253f970f605c1f4b3ae335b9128669" ns2:_="" ns3:_="">
    <xsd:import namespace="afe7f054-6861-4c4b-aeff-8d444d218385"/>
    <xsd:import namespace="1ce87338-e302-4008-a5f9-d8581f7c39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7f054-6861-4c4b-aeff-8d444d2183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1c5a167e-cd57-40ae-8835-aa9da678ca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e87338-e302-4008-a5f9-d8581f7c390a"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429d2452-353f-4bff-a039-dcd20ecb524c}" ma:internalName="TaxCatchAll" ma:showField="CatchAllData" ma:web="1ce87338-e302-4008-a5f9-d8581f7c39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6CC5B1-DC35-4B7C-AB03-700C15860B41}">
  <ds:schemaRefs>
    <ds:schemaRef ds:uri="http://schemas.microsoft.com/sharepoint/v3/contenttype/forms"/>
  </ds:schemaRefs>
</ds:datastoreItem>
</file>

<file path=customXml/itemProps2.xml><?xml version="1.0" encoding="utf-8"?>
<ds:datastoreItem xmlns:ds="http://schemas.openxmlformats.org/officeDocument/2006/customXml" ds:itemID="{2F53182A-C584-49E9-9A7A-DC368C39D430}">
  <ds:schemaRefs>
    <ds:schemaRef ds:uri="http://purl.org/dc/dcmitype/"/>
    <ds:schemaRef ds:uri="http://schemas.microsoft.com/office/2006/documentManagement/types"/>
    <ds:schemaRef ds:uri="afe7f054-6861-4c4b-aeff-8d444d218385"/>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1ce87338-e302-4008-a5f9-d8581f7c390a"/>
    <ds:schemaRef ds:uri="http://www.w3.org/XML/1998/namespace"/>
  </ds:schemaRefs>
</ds:datastoreItem>
</file>

<file path=customXml/itemProps3.xml><?xml version="1.0" encoding="utf-8"?>
<ds:datastoreItem xmlns:ds="http://schemas.openxmlformats.org/officeDocument/2006/customXml" ds:itemID="{56598A86-3504-43B4-A2CC-4D34C529B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7f054-6861-4c4b-aeff-8d444d218385"/>
    <ds:schemaRef ds:uri="1ce87338-e302-4008-a5f9-d8581f7c39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496</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11</vt:i4>
      </vt:variant>
    </vt:vector>
  </HeadingPairs>
  <TitlesOfParts>
    <vt:vector size="17" baseType="lpstr">
      <vt:lpstr>Arial</vt:lpstr>
      <vt:lpstr>Calibri</vt:lpstr>
      <vt:lpstr>Calibri Light</vt:lpstr>
      <vt:lpstr>Helvetica Neue</vt:lpstr>
      <vt:lpstr>Inter</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Cecilie Weiseth</dc:creator>
  <cp:lastModifiedBy>NKS Dagligleder</cp:lastModifiedBy>
  <cp:revision>3</cp:revision>
  <dcterms:created xsi:type="dcterms:W3CDTF">2021-04-27T06:30:35Z</dcterms:created>
  <dcterms:modified xsi:type="dcterms:W3CDTF">2025-11-05T11:28:47Z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0x010100F0C016CC0746C24CA7E615326BE8BA65</vt:lpwstr>
  </property>
  <property fmtid="{D5CDD505-2E9C-101B-9397-08002B2CF9AE}" pid="3" name="MediaServiceImageTags">
    <vt:lpwstr/>
  </property>
</Properties>
</file>